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8" r:id="rId2"/>
    <p:sldId id="270" r:id="rId3"/>
    <p:sldId id="266" r:id="rId4"/>
    <p:sldId id="258" r:id="rId5"/>
    <p:sldId id="257" r:id="rId6"/>
    <p:sldId id="265" r:id="rId7"/>
    <p:sldId id="267" r:id="rId8"/>
    <p:sldId id="269" r:id="rId9"/>
    <p:sldId id="272" r:id="rId10"/>
    <p:sldId id="271" r:id="rId11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974" y="-4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38FF3AB7-6DAA-4CD4-8CDE-FF14122AD588}" type="datetimeFigureOut">
              <a:rPr kumimoji="1" lang="ja-JP" altLang="en-US" smtClean="0"/>
              <a:t>2017/9/11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51F7A6D1-CE08-4D64-8C19-24058A1FA48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1.png"/><Relationship Id="rId7" Type="http://schemas.openxmlformats.org/officeDocument/2006/relationships/hyperlink" Target="https://www.google.co.jp/url?sa=i&amp;rct=j&amp;q=&amp;esrc=s&amp;source=images&amp;cd=&amp;cad=rja&amp;uact=8&amp;ved=0ahUKEwiBno6D_JXWAhXHUZQKHbheBD4QjRwIBw&amp;url=https://www.theregister.co.uk/2016/11/13/researchers_point_finger_at_handy_smartphone_exploit/&amp;psig=AFQjCNEK4yPV_QbXsxQvmqvCwXrF_RFQSQ&amp;ust=1504973144271143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hyperlink" Target="https://www.google.co.jp/url?sa=i&amp;rct=j&amp;q=&amp;esrc=s&amp;source=images&amp;cd=&amp;cad=rja&amp;uact=8&amp;ved=0ahUKEwi-zPWpipbWAhVHv5QKHbIaAu8QjRwIBw&amp;url=https://www.wayapp.com/partners&amp;psig=AFQjCNEXvAJR6PfU4P7CP65nfk0VaUN9sQ&amp;ust=1504976975736660" TargetMode="Externa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23528" y="2130425"/>
            <a:ext cx="8568952" cy="1470025"/>
          </a:xfrm>
        </p:spPr>
        <p:txBody>
          <a:bodyPr>
            <a:noAutofit/>
          </a:bodyPr>
          <a:lstStyle/>
          <a:p>
            <a:r>
              <a:rPr kumimoji="1" lang="ja-JP" altLang="en-US" sz="4000" dirty="0" smtClean="0"/>
              <a:t>夏休みの自由研究</a:t>
            </a:r>
            <a:r>
              <a:rPr kumimoji="1" lang="en-US" altLang="ja-JP" sz="4000" dirty="0" smtClean="0"/>
              <a:t/>
            </a:r>
            <a:br>
              <a:rPr kumimoji="1" lang="en-US" altLang="ja-JP" sz="4000" dirty="0" smtClean="0"/>
            </a:br>
            <a:r>
              <a:rPr lang="ja-JP" altLang="en-US" sz="3200" dirty="0" smtClean="0"/>
              <a:t>～なん</a:t>
            </a:r>
            <a:r>
              <a:rPr lang="ja-JP" altLang="en-US" sz="3200" dirty="0" err="1" smtClean="0"/>
              <a:t>ちゃって</a:t>
            </a:r>
            <a:r>
              <a:rPr lang="ja-JP" altLang="en-US" sz="3200" dirty="0" smtClean="0"/>
              <a:t>データサイエンティスト～</a:t>
            </a:r>
            <a:endParaRPr kumimoji="1" lang="ja-JP" altLang="en-US" sz="3200" dirty="0"/>
          </a:p>
        </p:txBody>
      </p:sp>
      <p:sp>
        <p:nvSpPr>
          <p:cNvPr id="4" name="サブタイトル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6770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3995936" y="2954784"/>
            <a:ext cx="12618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4800" dirty="0" smtClean="0"/>
              <a:t>END</a:t>
            </a:r>
            <a:endParaRPr kumimoji="1" lang="ja-JP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88939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1"/>
          <p:cNvSpPr txBox="1">
            <a:spLocks/>
          </p:cNvSpPr>
          <p:nvPr/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データサイエンティスト</a:t>
            </a:r>
            <a:r>
              <a:rPr lang="ja-JP" altLang="en-US" sz="2800" dirty="0"/>
              <a:t>とは</a:t>
            </a:r>
          </a:p>
        </p:txBody>
      </p:sp>
      <p:sp>
        <p:nvSpPr>
          <p:cNvPr id="6" name="正方形/長方形 5"/>
          <p:cNvSpPr/>
          <p:nvPr/>
        </p:nvSpPr>
        <p:spPr>
          <a:xfrm>
            <a:off x="457200" y="1124744"/>
            <a:ext cx="8229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ja-JP" altLang="en-US" sz="2000" dirty="0"/>
              <a:t>データサイエンティストとは、</a:t>
            </a:r>
            <a:r>
              <a:rPr lang="ja-JP" altLang="en-US" sz="24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大量の</a:t>
            </a:r>
            <a:r>
              <a:rPr lang="ja-JP" altLang="en-US" sz="24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データ</a:t>
            </a:r>
            <a:r>
              <a:rPr lang="ja-JP" altLang="en-US" sz="24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（</a:t>
            </a:r>
            <a:r>
              <a:rPr lang="ja-JP" altLang="en-US" sz="24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ビッグデータ）から</a:t>
            </a:r>
            <a:r>
              <a:rPr lang="ja-JP" altLang="en-US" sz="24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ビジネスに活用できる情報を引き出す</a:t>
            </a:r>
            <a:r>
              <a:rPr lang="ja-JP" altLang="en-US" sz="2000" dirty="0"/>
              <a:t>専門技術者の</a:t>
            </a:r>
            <a:r>
              <a:rPr lang="ja-JP" altLang="en-US" sz="2000" dirty="0" smtClean="0"/>
              <a:t>こと。</a:t>
            </a:r>
            <a:r>
              <a:rPr lang="ja-JP" altLang="en-US" sz="2000" dirty="0"/>
              <a:t/>
            </a:r>
            <a:br>
              <a:rPr lang="ja-JP" altLang="en-US" sz="2000" dirty="0"/>
            </a:br>
            <a:r>
              <a:rPr lang="ja-JP" altLang="en-US" sz="2000" dirty="0"/>
              <a:t>データサイエンティスト</a:t>
            </a:r>
            <a:r>
              <a:rPr lang="ja-JP" altLang="en-US" sz="2000" dirty="0" smtClean="0"/>
              <a:t>は、</a:t>
            </a:r>
            <a:r>
              <a:rPr lang="ja-JP" altLang="en-US" sz="24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ビッグデータ</a:t>
            </a:r>
            <a:r>
              <a:rPr lang="ja-JP" altLang="en-US" sz="24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の分析及び分析結果をもとに、問題の解決や状況改善のための施策立案</a:t>
            </a:r>
            <a:r>
              <a:rPr lang="ja-JP" altLang="en-US" sz="2000" dirty="0"/>
              <a:t>を</a:t>
            </a:r>
            <a:r>
              <a:rPr lang="ja-JP" altLang="en-US" sz="2000" dirty="0" smtClean="0"/>
              <a:t>行う。</a:t>
            </a:r>
            <a:endParaRPr lang="ja-JP" altLang="en-US" sz="2000" dirty="0"/>
          </a:p>
        </p:txBody>
      </p:sp>
      <p:pic>
        <p:nvPicPr>
          <p:cNvPr id="3074" name="Picture 2" descr="関連画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924944"/>
            <a:ext cx="8439735" cy="3457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940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1" t="15602" r="29637" b="6843"/>
          <a:stretch/>
        </p:blipFill>
        <p:spPr bwMode="auto">
          <a:xfrm>
            <a:off x="971600" y="692695"/>
            <a:ext cx="6984776" cy="5035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正方形/長方形 1"/>
          <p:cNvSpPr/>
          <p:nvPr/>
        </p:nvSpPr>
        <p:spPr>
          <a:xfrm>
            <a:off x="755576" y="6002704"/>
            <a:ext cx="23682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err="1"/>
              <a:t>VirtualBox</a:t>
            </a:r>
            <a:r>
              <a:rPr lang="en-US" altLang="ja-JP" dirty="0"/>
              <a:t> 4.3.xx for XX</a:t>
            </a:r>
            <a:endParaRPr lang="ja-JP" altLang="en-US" dirty="0"/>
          </a:p>
        </p:txBody>
      </p:sp>
      <p:sp>
        <p:nvSpPr>
          <p:cNvPr id="3" name="正方形/長方形 2"/>
          <p:cNvSpPr/>
          <p:nvPr/>
        </p:nvSpPr>
        <p:spPr>
          <a:xfrm>
            <a:off x="755576" y="6372036"/>
            <a:ext cx="3081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debian-8.1.0-amd64-DVD-1.iso</a:t>
            </a:r>
            <a:endParaRPr lang="ja-JP" altLang="en-US" dirty="0"/>
          </a:p>
        </p:txBody>
      </p:sp>
      <p:sp>
        <p:nvSpPr>
          <p:cNvPr id="4" name="正方形/長方形 3"/>
          <p:cNvSpPr/>
          <p:nvPr/>
        </p:nvSpPr>
        <p:spPr>
          <a:xfrm>
            <a:off x="4940877" y="6002704"/>
            <a:ext cx="303031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/>
              <a:t>VirtualBox-5.1.26-117224-Win</a:t>
            </a:r>
            <a:endParaRPr lang="ja-JP" altLang="en-US" dirty="0"/>
          </a:p>
        </p:txBody>
      </p:sp>
      <p:sp>
        <p:nvSpPr>
          <p:cNvPr id="5" name="正方形/長方形 4"/>
          <p:cNvSpPr/>
          <p:nvPr/>
        </p:nvSpPr>
        <p:spPr>
          <a:xfrm>
            <a:off x="4940877" y="6372036"/>
            <a:ext cx="3132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dirty="0" smtClean="0"/>
              <a:t>debian-9.1.0-amd64-netinst.iso</a:t>
            </a:r>
            <a:endParaRPr lang="ja-JP" altLang="en-US" dirty="0"/>
          </a:p>
        </p:txBody>
      </p:sp>
      <p:sp>
        <p:nvSpPr>
          <p:cNvPr id="7" name="正方形/長方形 6"/>
          <p:cNvSpPr/>
          <p:nvPr/>
        </p:nvSpPr>
        <p:spPr>
          <a:xfrm>
            <a:off x="1296131" y="5661248"/>
            <a:ext cx="97975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</a:t>
            </a:r>
            <a:r>
              <a:rPr lang="en-US" altLang="ja-JP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anual</a:t>
            </a:r>
            <a:endParaRPr lang="ja-JP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6006232" y="5661248"/>
            <a:ext cx="8070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Install</a:t>
            </a:r>
            <a:endParaRPr lang="ja-JP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タイトル 1"/>
          <p:cNvSpPr txBox="1">
            <a:spLocks/>
          </p:cNvSpPr>
          <p:nvPr/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仮装環境構築にチャレンジ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3334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3" t="6498" r="24747" b="6418"/>
          <a:stretch/>
        </p:blipFill>
        <p:spPr bwMode="auto">
          <a:xfrm>
            <a:off x="107504" y="1150735"/>
            <a:ext cx="4248472" cy="4327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27" t="6179" r="24836" b="6895"/>
          <a:stretch/>
        </p:blipFill>
        <p:spPr bwMode="auto">
          <a:xfrm>
            <a:off x="4644008" y="1125959"/>
            <a:ext cx="4320480" cy="43523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正方形/長方形 5"/>
          <p:cNvSpPr/>
          <p:nvPr/>
        </p:nvSpPr>
        <p:spPr>
          <a:xfrm>
            <a:off x="1680978" y="5478323"/>
            <a:ext cx="4427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#1</a:t>
            </a:r>
            <a:endParaRPr lang="ja-JP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6582873" y="5500678"/>
            <a:ext cx="44275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2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#2</a:t>
            </a:r>
            <a:endParaRPr lang="ja-JP" altLang="en-US" sz="2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正方形/長方形 7"/>
          <p:cNvSpPr/>
          <p:nvPr/>
        </p:nvSpPr>
        <p:spPr>
          <a:xfrm>
            <a:off x="107504" y="5838363"/>
            <a:ext cx="446949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 smtClean="0"/>
              <a:t>-</a:t>
            </a:r>
            <a:r>
              <a:rPr lang="ja-JP" altLang="en-US" sz="1600" dirty="0" smtClean="0"/>
              <a:t>メモリ逼迫でパフォーママンス悪い</a:t>
            </a:r>
            <a:endParaRPr lang="en-US" altLang="ja-JP" sz="1600" dirty="0" smtClean="0"/>
          </a:p>
          <a:p>
            <a:r>
              <a:rPr lang="en-US" altLang="ja-JP" sz="1600" dirty="0" smtClean="0"/>
              <a:t>‐</a:t>
            </a:r>
            <a:r>
              <a:rPr lang="ja-JP" altLang="en-US" sz="1600" dirty="0" smtClean="0"/>
              <a:t>ディスク容量逼迫でアプリがインストールできない</a:t>
            </a:r>
            <a:endParaRPr lang="en-US" altLang="ja-JP" sz="1600" dirty="0" smtClean="0"/>
          </a:p>
          <a:p>
            <a:r>
              <a:rPr lang="en-US" altLang="ja-JP" sz="1600" dirty="0" smtClean="0"/>
              <a:t>‐</a:t>
            </a:r>
            <a:r>
              <a:rPr lang="en-US" altLang="ja-JP" sz="1600" dirty="0" err="1" smtClean="0"/>
              <a:t>sudo</a:t>
            </a:r>
            <a:r>
              <a:rPr lang="ja-JP" altLang="en-US" sz="1600" dirty="0" smtClean="0"/>
              <a:t>設定ファイルを壊して動かなくなった</a:t>
            </a:r>
            <a:r>
              <a:rPr lang="en-US" altLang="ja-JP" sz="1600" dirty="0" smtClean="0"/>
              <a:t> </a:t>
            </a:r>
            <a:endParaRPr lang="ja-JP" altLang="en-US" sz="1600" dirty="0"/>
          </a:p>
        </p:txBody>
      </p:sp>
      <p:sp>
        <p:nvSpPr>
          <p:cNvPr id="9" name="正方形/長方形 8"/>
          <p:cNvSpPr/>
          <p:nvPr/>
        </p:nvSpPr>
        <p:spPr>
          <a:xfrm>
            <a:off x="4572000" y="5838363"/>
            <a:ext cx="432041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600" dirty="0" smtClean="0"/>
              <a:t>-</a:t>
            </a:r>
            <a:r>
              <a:rPr lang="ja-JP" altLang="en-US" sz="1600" dirty="0" smtClean="0"/>
              <a:t>メモリ増強、</a:t>
            </a:r>
            <a:r>
              <a:rPr lang="en-US" altLang="ja-JP" sz="1600" dirty="0" smtClean="0"/>
              <a:t>CPU</a:t>
            </a:r>
            <a:r>
              <a:rPr lang="ja-JP" altLang="en-US" sz="1600" dirty="0" smtClean="0"/>
              <a:t>コア変更は</a:t>
            </a:r>
            <a:r>
              <a:rPr lang="en-US" altLang="ja-JP" sz="1600" dirty="0" smtClean="0"/>
              <a:t>VB-M</a:t>
            </a:r>
            <a:r>
              <a:rPr lang="ja-JP" altLang="en-US" sz="1600" dirty="0" smtClean="0"/>
              <a:t>で変更可能で</a:t>
            </a:r>
            <a:endParaRPr lang="en-US" altLang="ja-JP" sz="1600" dirty="0" smtClean="0"/>
          </a:p>
          <a:p>
            <a:r>
              <a:rPr lang="ja-JP" altLang="en-US" sz="1600" dirty="0" smtClean="0"/>
              <a:t>あるが、ディスク容量拡張は</a:t>
            </a:r>
            <a:r>
              <a:rPr lang="en-US" altLang="ja-JP" sz="1600" dirty="0" smtClean="0"/>
              <a:t>VB-M</a:t>
            </a:r>
            <a:r>
              <a:rPr lang="ja-JP" altLang="en-US" sz="1600" dirty="0" err="1" smtClean="0"/>
              <a:t>だけ</a:t>
            </a:r>
            <a:r>
              <a:rPr lang="ja-JP" altLang="en-US" sz="1600" dirty="0" smtClean="0"/>
              <a:t>ではダメ。</a:t>
            </a:r>
            <a:endParaRPr lang="en-US" altLang="ja-JP" sz="1600" dirty="0" smtClean="0"/>
          </a:p>
          <a:p>
            <a:r>
              <a:rPr lang="en-US" altLang="ja-JP" sz="1600" dirty="0" smtClean="0"/>
              <a:t>‐Python, </a:t>
            </a:r>
            <a:r>
              <a:rPr lang="en-US" altLang="ja-JP" sz="1600" dirty="0" err="1" smtClean="0"/>
              <a:t>OpneCV</a:t>
            </a:r>
            <a:r>
              <a:rPr lang="ja-JP" altLang="en-US" sz="1600" dirty="0" smtClean="0"/>
              <a:t>を入れてもサクサク動く</a:t>
            </a:r>
            <a:r>
              <a:rPr lang="en-US" altLang="ja-JP" sz="1600" dirty="0" smtClean="0"/>
              <a:t> </a:t>
            </a:r>
            <a:endParaRPr lang="ja-JP" altLang="en-US" sz="1600" dirty="0"/>
          </a:p>
        </p:txBody>
      </p:sp>
      <p:sp>
        <p:nvSpPr>
          <p:cNvPr id="10" name="タイトル 1"/>
          <p:cNvSpPr txBox="1">
            <a:spLocks/>
          </p:cNvSpPr>
          <p:nvPr/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環境構築に苦労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9408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69" t="1274" r="16806" b="4796"/>
          <a:stretch/>
        </p:blipFill>
        <p:spPr bwMode="auto">
          <a:xfrm>
            <a:off x="1043608" y="926598"/>
            <a:ext cx="7056784" cy="574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タイトル 1"/>
          <p:cNvSpPr txBox="1">
            <a:spLocks/>
          </p:cNvSpPr>
          <p:nvPr/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ja-JP" altLang="en-US" sz="2800" dirty="0" smtClean="0"/>
              <a:t>チューニングって大事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75510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28" t="11094" r="31334" b="21613"/>
          <a:stretch/>
        </p:blipFill>
        <p:spPr bwMode="auto">
          <a:xfrm>
            <a:off x="179512" y="1196752"/>
            <a:ext cx="5547858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0" t="35047" r="45999" b="35988"/>
          <a:stretch/>
        </p:blipFill>
        <p:spPr bwMode="auto">
          <a:xfrm>
            <a:off x="6300192" y="1085452"/>
            <a:ext cx="2020372" cy="226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43" t="40000" r="41791" b="32020"/>
          <a:stretch/>
        </p:blipFill>
        <p:spPr bwMode="auto">
          <a:xfrm>
            <a:off x="6300192" y="3933056"/>
            <a:ext cx="2040398" cy="2160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6970381" y="3347700"/>
            <a:ext cx="6799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input</a:t>
            </a:r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6970381" y="6093296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/>
              <a:t>out</a:t>
            </a:r>
            <a:r>
              <a:rPr kumimoji="1" lang="en-US" altLang="ja-JP" dirty="0" smtClean="0"/>
              <a:t>put</a:t>
            </a:r>
            <a:endParaRPr kumimoji="1" lang="ja-JP" altLang="en-US" dirty="0"/>
          </a:p>
        </p:txBody>
      </p:sp>
      <p:sp>
        <p:nvSpPr>
          <p:cNvPr id="18" name="タイトル 1"/>
          <p:cNvSpPr txBox="1">
            <a:spLocks/>
          </p:cNvSpPr>
          <p:nvPr/>
        </p:nvSpPr>
        <p:spPr>
          <a:xfrm>
            <a:off x="457200" y="274638"/>
            <a:ext cx="8229600" cy="634082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2800" dirty="0" err="1" smtClean="0"/>
              <a:t>OpenCV</a:t>
            </a:r>
            <a:r>
              <a:rPr lang="ja-JP" altLang="en-US" sz="2800" dirty="0" smtClean="0"/>
              <a:t>で遊んでみた</a:t>
            </a:r>
            <a:endParaRPr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05570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/>
          </a:bodyPr>
          <a:lstStyle/>
          <a:p>
            <a:r>
              <a:rPr lang="ja-JP" altLang="en-US" sz="2800" dirty="0" smtClean="0"/>
              <a:t>ヘルスケア</a:t>
            </a:r>
            <a:r>
              <a:rPr lang="ja-JP" altLang="en-US" sz="2800" dirty="0"/>
              <a:t>で</a:t>
            </a:r>
            <a:r>
              <a:rPr lang="en-US" altLang="ja-JP" sz="2800" dirty="0" err="1" smtClean="0"/>
              <a:t>IoT</a:t>
            </a:r>
            <a:r>
              <a:rPr lang="ja-JP" altLang="en-US" sz="2800" dirty="0" err="1" smtClean="0"/>
              <a:t>っぽく</a:t>
            </a:r>
            <a:r>
              <a:rPr lang="ja-JP" altLang="en-US" sz="2800" dirty="0" smtClean="0"/>
              <a:t>データ連携</a:t>
            </a:r>
            <a:endParaRPr kumimoji="1" lang="ja-JP" altLang="en-US" sz="28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51" y="5318101"/>
            <a:ext cx="1025860" cy="909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5271259"/>
            <a:ext cx="936104" cy="93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353" y="1484784"/>
            <a:ext cx="1604871" cy="2853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57" t="56010" r="69164" b="23134"/>
          <a:stretch/>
        </p:blipFill>
        <p:spPr bwMode="auto">
          <a:xfrm>
            <a:off x="1619672" y="2492896"/>
            <a:ext cx="864096" cy="83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98" t="33881" r="69254" b="44308"/>
          <a:stretch/>
        </p:blipFill>
        <p:spPr bwMode="auto">
          <a:xfrm>
            <a:off x="3237108" y="2463814"/>
            <a:ext cx="902844" cy="8898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テキスト ボックス 2"/>
          <p:cNvSpPr txBox="1"/>
          <p:nvPr/>
        </p:nvSpPr>
        <p:spPr>
          <a:xfrm>
            <a:off x="1475656" y="3429000"/>
            <a:ext cx="1072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err="1"/>
              <a:t>Runtastic</a:t>
            </a:r>
            <a:endParaRPr kumimoji="1" lang="ja-JP" altLang="en-US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2987824" y="3429000"/>
            <a:ext cx="1448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/>
              <a:t>MyFitnessPal</a:t>
            </a:r>
            <a:endParaRPr kumimoji="1" lang="ja-JP" altLang="en-US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469770" y="4365104"/>
            <a:ext cx="686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 smtClean="0"/>
              <a:t>Fitbit</a:t>
            </a:r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4176542" y="6300028"/>
            <a:ext cx="1569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/>
              <a:t>Fitbit </a:t>
            </a:r>
            <a:r>
              <a:rPr lang="en-US" altLang="ja-JP" b="1" dirty="0" smtClean="0"/>
              <a:t>Charge 2</a:t>
            </a:r>
            <a:endParaRPr kumimoji="1" lang="ja-JP" altLang="en-US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6033850" y="6300028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b="1" dirty="0"/>
              <a:t>Fitbit </a:t>
            </a:r>
            <a:r>
              <a:rPr lang="en-US" altLang="ja-JP" b="1" dirty="0" smtClean="0"/>
              <a:t>Aria</a:t>
            </a:r>
            <a:endParaRPr kumimoji="1" lang="ja-JP" altLang="en-US" dirty="0"/>
          </a:p>
        </p:txBody>
      </p:sp>
      <p:cxnSp>
        <p:nvCxnSpPr>
          <p:cNvPr id="5" name="直線コネクタ 4"/>
          <p:cNvCxnSpPr>
            <a:stCxn id="1029" idx="3"/>
            <a:endCxn id="1030" idx="1"/>
          </p:cNvCxnSpPr>
          <p:nvPr/>
        </p:nvCxnSpPr>
        <p:spPr>
          <a:xfrm flipV="1">
            <a:off x="2483768" y="2908741"/>
            <a:ext cx="753340" cy="319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線コネクタ 14"/>
          <p:cNvCxnSpPr>
            <a:stCxn id="1030" idx="3"/>
            <a:endCxn id="1028" idx="1"/>
          </p:cNvCxnSpPr>
          <p:nvPr/>
        </p:nvCxnSpPr>
        <p:spPr>
          <a:xfrm>
            <a:off x="4139952" y="2908741"/>
            <a:ext cx="843401" cy="2740"/>
          </a:xfrm>
          <a:prstGeom prst="line">
            <a:avLst/>
          </a:prstGeom>
          <a:ln w="28575">
            <a:solidFill>
              <a:schemeClr val="accent1">
                <a:lumMod val="7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2" name="Picture 8" descr="「wifi」の画像検索結果">
            <a:hlinkClick r:id="rId7"/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1772" y="4992022"/>
            <a:ext cx="408380" cy="270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375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/>
          </a:bodyPr>
          <a:lstStyle/>
          <a:p>
            <a:r>
              <a:rPr lang="en-US" altLang="ja-JP" sz="2800" dirty="0" err="1" smtClean="0"/>
              <a:t>Bluemix</a:t>
            </a:r>
            <a:r>
              <a:rPr lang="en-US" altLang="ja-JP" sz="2800" dirty="0" smtClean="0"/>
              <a:t> Watson</a:t>
            </a:r>
            <a:r>
              <a:rPr lang="ja-JP" altLang="en-US" sz="2800" dirty="0" smtClean="0"/>
              <a:t>で機械学習をやってみた</a:t>
            </a:r>
            <a:r>
              <a:rPr lang="ja-JP" altLang="en-US" sz="2800" dirty="0"/>
              <a:t>けど・・・</a:t>
            </a:r>
            <a:endParaRPr kumimoji="1" lang="ja-JP" altLang="en-US" sz="2800" dirty="0"/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450" y="1052736"/>
            <a:ext cx="883608" cy="8836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8" t="31999" r="34448" b="34001"/>
          <a:stretch/>
        </p:blipFill>
        <p:spPr bwMode="auto">
          <a:xfrm>
            <a:off x="5766745" y="1321604"/>
            <a:ext cx="1956839" cy="1204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" name="Picture 1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8" t="31999" r="34448" b="34001"/>
          <a:stretch/>
        </p:blipFill>
        <p:spPr bwMode="auto">
          <a:xfrm>
            <a:off x="5919145" y="1474004"/>
            <a:ext cx="1956839" cy="1204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0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78" t="31999" r="34448" b="34001"/>
          <a:stretch/>
        </p:blipFill>
        <p:spPr bwMode="auto">
          <a:xfrm>
            <a:off x="6071545" y="1626404"/>
            <a:ext cx="1956839" cy="1204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6" t="18309" r="45064" b="16737"/>
          <a:stretch/>
        </p:blipFill>
        <p:spPr bwMode="auto">
          <a:xfrm>
            <a:off x="179512" y="2132856"/>
            <a:ext cx="4307259" cy="4355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 descr="関連画像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7674" y="3847722"/>
            <a:ext cx="896183" cy="896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テキスト ボックス 22"/>
          <p:cNvSpPr txBox="1"/>
          <p:nvPr/>
        </p:nvSpPr>
        <p:spPr>
          <a:xfrm>
            <a:off x="5463488" y="2830748"/>
            <a:ext cx="2979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ja-JP" b="1" dirty="0" smtClean="0"/>
              <a:t>Training data</a:t>
            </a:r>
            <a:r>
              <a:rPr lang="ja-JP" altLang="en-US" b="1" dirty="0" smtClean="0"/>
              <a:t>（心拍数データ）</a:t>
            </a:r>
            <a:endParaRPr kumimoji="1" lang="ja-JP" altLang="en-US" dirty="0"/>
          </a:p>
        </p:txBody>
      </p:sp>
      <p:sp>
        <p:nvSpPr>
          <p:cNvPr id="7" name="下矢印 6"/>
          <p:cNvSpPr/>
          <p:nvPr/>
        </p:nvSpPr>
        <p:spPr>
          <a:xfrm>
            <a:off x="6490833" y="3270798"/>
            <a:ext cx="585033" cy="4270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下矢印 27"/>
          <p:cNvSpPr/>
          <p:nvPr/>
        </p:nvSpPr>
        <p:spPr>
          <a:xfrm flipV="1">
            <a:off x="6525791" y="5215014"/>
            <a:ext cx="585033" cy="4270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5" name="Picture 7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42" t="21082" r="62160" b="65807"/>
          <a:stretch/>
        </p:blipFill>
        <p:spPr bwMode="auto">
          <a:xfrm>
            <a:off x="6283778" y="3765112"/>
            <a:ext cx="2680710" cy="978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雲 5"/>
          <p:cNvSpPr/>
          <p:nvPr/>
        </p:nvSpPr>
        <p:spPr>
          <a:xfrm>
            <a:off x="4987634" y="3630838"/>
            <a:ext cx="3816424" cy="1512168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3" name="テキスト ボックス 32"/>
          <p:cNvSpPr txBox="1"/>
          <p:nvPr/>
        </p:nvSpPr>
        <p:spPr>
          <a:xfrm>
            <a:off x="6486861" y="470598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 smtClean="0"/>
              <a:t>Model</a:t>
            </a:r>
            <a:endParaRPr kumimoji="1" lang="ja-JP" altLang="en-US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5539022" y="5642084"/>
            <a:ext cx="29188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 smtClean="0">
                <a:solidFill>
                  <a:srgbClr val="FF0000"/>
                </a:solidFill>
              </a:rPr>
              <a:t>Can not v</a:t>
            </a:r>
            <a:r>
              <a:rPr lang="en-US" altLang="ja-JP" sz="2800" dirty="0" smtClean="0">
                <a:solidFill>
                  <a:srgbClr val="FF0000"/>
                </a:solidFill>
              </a:rPr>
              <a:t>alidation</a:t>
            </a:r>
            <a:r>
              <a:rPr kumimoji="1" lang="en-US" altLang="ja-JP" sz="2800" dirty="0" smtClean="0">
                <a:solidFill>
                  <a:srgbClr val="FF0000"/>
                </a:solidFill>
              </a:rPr>
              <a:t>.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316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>
            <a:normAutofit/>
          </a:bodyPr>
          <a:lstStyle/>
          <a:p>
            <a:r>
              <a:rPr lang="ja-JP" altLang="en-US" sz="2800" dirty="0"/>
              <a:t>どこ</a:t>
            </a:r>
            <a:r>
              <a:rPr lang="ja-JP" altLang="en-US" sz="2800" dirty="0" smtClean="0"/>
              <a:t>がデータサイエンティストっぽいのか？</a:t>
            </a:r>
            <a:endParaRPr kumimoji="1" lang="ja-JP" altLang="en-US" sz="2800" dirty="0"/>
          </a:p>
        </p:txBody>
      </p:sp>
      <p:pic>
        <p:nvPicPr>
          <p:cNvPr id="16" name="Picture 2" descr="関連画像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" t="3822"/>
          <a:stretch/>
        </p:blipFill>
        <p:spPr bwMode="auto">
          <a:xfrm>
            <a:off x="573205" y="2204864"/>
            <a:ext cx="8262065" cy="3325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正方形/長方形 3"/>
          <p:cNvSpPr/>
          <p:nvPr/>
        </p:nvSpPr>
        <p:spPr>
          <a:xfrm>
            <a:off x="573205" y="2204864"/>
            <a:ext cx="3062691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3016031" y="1281534"/>
            <a:ext cx="39709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・データドリブンでどこまで語れるか？</a:t>
            </a:r>
            <a:endParaRPr lang="en-US" altLang="ja-JP" dirty="0" smtClean="0"/>
          </a:p>
          <a:p>
            <a:r>
              <a:rPr lang="ja-JP" altLang="en-US" dirty="0" smtClean="0"/>
              <a:t>・ハンズオンで知見は習得できそうか？</a:t>
            </a:r>
            <a:endParaRPr lang="en-US" altLang="ja-JP" dirty="0" smtClean="0"/>
          </a:p>
          <a:p>
            <a:r>
              <a:rPr kumimoji="1" lang="ja-JP" altLang="en-US" dirty="0" smtClean="0"/>
              <a:t>・心筋梗塞って予見できそうか？</a:t>
            </a:r>
            <a:endParaRPr kumimoji="1" lang="ja-JP" altLang="en-US" dirty="0"/>
          </a:p>
        </p:txBody>
      </p:sp>
      <p:sp>
        <p:nvSpPr>
          <p:cNvPr id="19" name="テキスト ボックス 18"/>
          <p:cNvSpPr txBox="1"/>
          <p:nvPr/>
        </p:nvSpPr>
        <p:spPr>
          <a:xfrm>
            <a:off x="4427984" y="5229200"/>
            <a:ext cx="410856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・心拍数データが使えるか？</a:t>
            </a:r>
            <a:endParaRPr lang="en-US" altLang="ja-JP" dirty="0"/>
          </a:p>
          <a:p>
            <a:r>
              <a:rPr lang="ja-JP" altLang="en-US" dirty="0" smtClean="0"/>
              <a:t>・どんなプラットフォーム（</a:t>
            </a:r>
            <a:r>
              <a:rPr lang="en-US" altLang="ja-JP" dirty="0" smtClean="0"/>
              <a:t>PaaS, SaaS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lang="ja-JP" altLang="en-US" dirty="0"/>
              <a:t>　</a:t>
            </a:r>
            <a:r>
              <a:rPr lang="ja-JP" altLang="en-US" dirty="0" smtClean="0"/>
              <a:t>で実装するか？</a:t>
            </a:r>
            <a:endParaRPr lang="en-US" altLang="ja-JP" dirty="0" smtClean="0"/>
          </a:p>
          <a:p>
            <a:r>
              <a:rPr lang="ja-JP" altLang="en-US" dirty="0" smtClean="0"/>
              <a:t>・どんなライブラリ（</a:t>
            </a:r>
            <a:r>
              <a:rPr lang="en-US" altLang="ja-JP" dirty="0" smtClean="0"/>
              <a:t>python, </a:t>
            </a:r>
            <a:r>
              <a:rPr lang="en-US" altLang="ja-JP" dirty="0" err="1" smtClean="0"/>
              <a:t>opencv</a:t>
            </a:r>
            <a:r>
              <a:rPr lang="en-US" altLang="ja-JP" dirty="0" smtClean="0"/>
              <a:t>, </a:t>
            </a:r>
            <a:r>
              <a:rPr lang="en-US" altLang="ja-JP" dirty="0" err="1" smtClean="0"/>
              <a:t>fitbit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r>
              <a:rPr lang="ja-JP" altLang="en-US" dirty="0" smtClean="0"/>
              <a:t>　を使うか？</a:t>
            </a:r>
            <a:endParaRPr lang="en-US" altLang="ja-JP" dirty="0" smtClean="0"/>
          </a:p>
        </p:txBody>
      </p:sp>
      <p:sp>
        <p:nvSpPr>
          <p:cNvPr id="20" name="テキスト ボックス 19"/>
          <p:cNvSpPr txBox="1"/>
          <p:nvPr/>
        </p:nvSpPr>
        <p:spPr>
          <a:xfrm>
            <a:off x="210441" y="5229200"/>
            <a:ext cx="4070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/>
              <a:t>・二値化</a:t>
            </a:r>
            <a:endParaRPr lang="en-US" altLang="ja-JP" dirty="0" smtClean="0"/>
          </a:p>
          <a:p>
            <a:r>
              <a:rPr lang="ja-JP" altLang="en-US" dirty="0" smtClean="0"/>
              <a:t>・パターン認識</a:t>
            </a:r>
            <a:endParaRPr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smtClean="0"/>
              <a:t>CNN</a:t>
            </a:r>
            <a:r>
              <a:rPr kumimoji="1" lang="ja-JP" altLang="en-US" dirty="0" smtClean="0"/>
              <a:t>（畳み込みニューラルネットワーク）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9190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ウェーブ">
  <a:themeElements>
    <a:clrScheme name="ウェーブ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ウェーブ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ウェーブ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794</TotalTime>
  <Words>213</Words>
  <Application>Microsoft Office PowerPoint</Application>
  <PresentationFormat>画面に合わせる (4:3)</PresentationFormat>
  <Paragraphs>46</Paragraphs>
  <Slides>10</Slides>
  <Notes>0</Notes>
  <HiddenSlides>2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1" baseType="lpstr">
      <vt:lpstr>ウェーブ</vt:lpstr>
      <vt:lpstr>夏休みの自由研究 ～なんちゃってデータサイエンティスト～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ヘルスケアでIoTっぽくデータ連携</vt:lpstr>
      <vt:lpstr>Bluemix Watsonで機械学習をやってみたけど・・・</vt:lpstr>
      <vt:lpstr>どこがデータサイエンティストっぽいのか？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FJ-USER</dc:creator>
  <cp:lastModifiedBy>FJ-USER</cp:lastModifiedBy>
  <cp:revision>55</cp:revision>
  <dcterms:created xsi:type="dcterms:W3CDTF">2017-08-25T08:22:38Z</dcterms:created>
  <dcterms:modified xsi:type="dcterms:W3CDTF">2017-09-10T21:50:04Z</dcterms:modified>
</cp:coreProperties>
</file>

<file path=docProps/thumbnail.jpeg>
</file>